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61" r:id="rId4"/>
    <p:sldId id="259" r:id="rId5"/>
    <p:sldId id="262" r:id="rId6"/>
    <p:sldId id="263" r:id="rId7"/>
    <p:sldId id="264" r:id="rId8"/>
    <p:sldId id="265" r:id="rId9"/>
    <p:sldId id="266" r:id="rId10"/>
    <p:sldId id="268" r:id="rId11"/>
    <p:sldId id="269" r:id="rId12"/>
    <p:sldId id="270" r:id="rId13"/>
    <p:sldId id="271" r:id="rId1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628"/>
    <p:restoredTop sz="96291"/>
  </p:normalViewPr>
  <p:slideViewPr>
    <p:cSldViewPr snapToGrid="0" snapToObjects="1">
      <p:cViewPr varScale="1">
        <p:scale>
          <a:sx n="109" d="100"/>
          <a:sy n="109" d="100"/>
        </p:scale>
        <p:origin x="114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F9D41-8A4C-874F-825A-7849C1104042}" type="datetimeFigureOut">
              <a:rPr lang="en-US" smtClean="0"/>
              <a:t>12/4/19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F0F23-A00B-EA4F-B2E6-06BBDDF982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0312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F9D41-8A4C-874F-825A-7849C1104042}" type="datetimeFigureOut">
              <a:rPr lang="en-US" smtClean="0"/>
              <a:t>12/4/19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F0F23-A00B-EA4F-B2E6-06BBDDF982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3158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F9D41-8A4C-874F-825A-7849C1104042}" type="datetimeFigureOut">
              <a:rPr lang="en-US" smtClean="0"/>
              <a:t>12/4/19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F0F23-A00B-EA4F-B2E6-06BBDDF982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98172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F9D41-8A4C-874F-825A-7849C1104042}" type="datetimeFigureOut">
              <a:rPr lang="en-US" smtClean="0"/>
              <a:t>12/4/19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F0F23-A00B-EA4F-B2E6-06BBDDF982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6992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F9D41-8A4C-874F-825A-7849C1104042}" type="datetimeFigureOut">
              <a:rPr lang="en-US" smtClean="0"/>
              <a:t>12/4/19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F0F23-A00B-EA4F-B2E6-06BBDDF982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0776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F9D41-8A4C-874F-825A-7849C1104042}" type="datetimeFigureOut">
              <a:rPr lang="en-US" smtClean="0"/>
              <a:t>12/4/19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F0F23-A00B-EA4F-B2E6-06BBDDF982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9719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F9D41-8A4C-874F-825A-7849C1104042}" type="datetimeFigureOut">
              <a:rPr lang="en-US" smtClean="0"/>
              <a:t>12/4/19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F0F23-A00B-EA4F-B2E6-06BBDDF982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1540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F9D41-8A4C-874F-825A-7849C1104042}" type="datetimeFigureOut">
              <a:rPr lang="en-US" smtClean="0"/>
              <a:t>12/4/19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F0F23-A00B-EA4F-B2E6-06BBDDF982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0976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F9D41-8A4C-874F-825A-7849C1104042}" type="datetimeFigureOut">
              <a:rPr lang="en-US" smtClean="0"/>
              <a:t>12/4/19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F0F23-A00B-EA4F-B2E6-06BBDDF982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8146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F9D41-8A4C-874F-825A-7849C1104042}" type="datetimeFigureOut">
              <a:rPr lang="en-US" smtClean="0"/>
              <a:t>12/4/19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F0F23-A00B-EA4F-B2E6-06BBDDF982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6233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F9D41-8A4C-874F-825A-7849C1104042}" type="datetimeFigureOut">
              <a:rPr lang="en-US" smtClean="0"/>
              <a:t>12/4/19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F0F23-A00B-EA4F-B2E6-06BBDDF982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27015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8F9D41-8A4C-874F-825A-7849C1104042}" type="datetimeFigureOut">
              <a:rPr lang="en-US" smtClean="0"/>
              <a:t>12/4/19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AF0F23-A00B-EA4F-B2E6-06BBDDF982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445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hukai916/DMS_project_v_2.5/blob/master/READEME.md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ukai916/DMS_project_v_2.5/archive/master.zip" TargetMode="External"/><Relationship Id="rId2" Type="http://schemas.openxmlformats.org/officeDocument/2006/relationships/hyperlink" Target="ttps://www.anaconda.com/distribution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ukai916/DMS_project_v_2.5/blob/master/result_example/job1/enrich2_output/aa_tsv/AuF_40_Pool3_1000_1002_GAT.tsv" TargetMode="External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14390-33D1-1F43-B383-D05B0B4576C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DMS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analysis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8E707A-B6A3-6F4A-BABE-C545583A46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01443" y="4451596"/>
            <a:ext cx="1941113" cy="761535"/>
          </a:xfrm>
        </p:spPr>
        <p:txBody>
          <a:bodyPr>
            <a:noAutofit/>
          </a:bodyPr>
          <a:lstStyle/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Kai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Hu</a:t>
            </a:r>
          </a:p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12/05/2019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87740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B5AC93-A050-3248-875B-65A647D39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449209"/>
            <a:ext cx="7886700" cy="643867"/>
          </a:xfrm>
        </p:spPr>
        <p:txBody>
          <a:bodyPr>
            <a:normAutofit/>
          </a:bodyPr>
          <a:lstStyle/>
          <a:p>
            <a:r>
              <a:rPr lang="en-US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DMS analysis -- Example2 (AuF_pool4)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3DB3102-624D-EF42-B03A-1B38C48314EC}"/>
              </a:ext>
            </a:extLst>
          </p:cNvPr>
          <p:cNvSpPr txBox="1"/>
          <p:nvPr/>
        </p:nvSpPr>
        <p:spPr>
          <a:xfrm>
            <a:off x="351265" y="1489561"/>
            <a:ext cx="5401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4 target mutation sites on two amplicons: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B4F271-E3CC-CD4B-A78A-44FA040C4254}"/>
              </a:ext>
            </a:extLst>
          </p:cNvPr>
          <p:cNvSpPr txBox="1"/>
          <p:nvPr/>
        </p:nvSpPr>
        <p:spPr>
          <a:xfrm>
            <a:off x="351264" y="3429000"/>
            <a:ext cx="5401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 (aa-based plot):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9278085-C4B1-1A44-8F0E-00A41D3E122E}"/>
              </a:ext>
            </a:extLst>
          </p:cNvPr>
          <p:cNvSpPr txBox="1"/>
          <p:nvPr/>
        </p:nvSpPr>
        <p:spPr>
          <a:xfrm>
            <a:off x="6388100" y="4525926"/>
            <a:ext cx="2641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Red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enriched</a:t>
            </a:r>
          </a:p>
          <a:p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Blue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depleted</a:t>
            </a:r>
          </a:p>
          <a:p>
            <a:r>
              <a:rPr lang="en-US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Dark Blue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total depletion</a:t>
            </a:r>
          </a:p>
          <a:p>
            <a:r>
              <a:rPr lang="en-US" b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not enough data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D6DD75-8721-5542-8376-B1BBDA7776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6200" y="2043782"/>
            <a:ext cx="5814922" cy="12003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8F795C7-7741-0C48-B713-E6C9A5DEB4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700" y="3868726"/>
            <a:ext cx="5486400" cy="237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7034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B5AC93-A050-3248-875B-65A647D39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449209"/>
            <a:ext cx="7886700" cy="643867"/>
          </a:xfrm>
        </p:spPr>
        <p:txBody>
          <a:bodyPr>
            <a:normAutofit/>
          </a:bodyPr>
          <a:lstStyle/>
          <a:p>
            <a:r>
              <a:rPr lang="en-US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Other features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3DB3102-624D-EF42-B03A-1B38C48314EC}"/>
              </a:ext>
            </a:extLst>
          </p:cNvPr>
          <p:cNvSpPr txBox="1"/>
          <p:nvPr/>
        </p:nvSpPr>
        <p:spPr>
          <a:xfrm>
            <a:off x="409879" y="1549071"/>
            <a:ext cx="66005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Change color bar scale by setting -s flag or ‘Scale’ in GUI mode: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514C1B-326D-DD4B-82CE-3C6E52A9AA29}"/>
              </a:ext>
            </a:extLst>
          </p:cNvPr>
          <p:cNvSpPr txBox="1"/>
          <p:nvPr/>
        </p:nvSpPr>
        <p:spPr>
          <a:xfrm>
            <a:off x="409879" y="4996294"/>
            <a:ext cx="6729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Double mutation mode by setting -m flag or ‘Mode’ in GUI mode: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43EF77C-2FA7-FF43-A6F9-C295E8B4DF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15" y="2419193"/>
            <a:ext cx="4229697" cy="19777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B48C57A-283B-EE45-A087-4BB77411D428}"/>
              </a:ext>
            </a:extLst>
          </p:cNvPr>
          <p:cNvSpPr txBox="1"/>
          <p:nvPr/>
        </p:nvSpPr>
        <p:spPr>
          <a:xfrm>
            <a:off x="1723292" y="4381740"/>
            <a:ext cx="1453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Set to default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17CE8E0-0D53-594C-96A6-7CA0FE66E47D}"/>
              </a:ext>
            </a:extLst>
          </p:cNvPr>
          <p:cNvSpPr txBox="1"/>
          <p:nvPr/>
        </p:nvSpPr>
        <p:spPr>
          <a:xfrm>
            <a:off x="3821508" y="1910387"/>
            <a:ext cx="5193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bash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wrapper.sh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-c=../config_example_job1.txt -s=1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E3F9977-1A5F-AC48-BE2F-79D11B1A9A44}"/>
              </a:ext>
            </a:extLst>
          </p:cNvPr>
          <p:cNvSpPr txBox="1"/>
          <p:nvPr/>
        </p:nvSpPr>
        <p:spPr>
          <a:xfrm>
            <a:off x="6418170" y="4381740"/>
            <a:ext cx="1453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Set to 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11F907-675A-414E-BC38-7E0C5A1E4080}"/>
              </a:ext>
            </a:extLst>
          </p:cNvPr>
          <p:cNvSpPr txBox="1"/>
          <p:nvPr/>
        </p:nvSpPr>
        <p:spPr>
          <a:xfrm>
            <a:off x="3176953" y="5426182"/>
            <a:ext cx="59670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bash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wrapper.sh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-c=../config_example_job1.txt -m=double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34CB912-57F1-A04F-9ECB-ECBEBC14D6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4970" y="2406657"/>
            <a:ext cx="4229698" cy="197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4748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B5AC93-A050-3248-875B-65A647D39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449209"/>
            <a:ext cx="7886700" cy="643867"/>
          </a:xfrm>
        </p:spPr>
        <p:txBody>
          <a:bodyPr>
            <a:normAutofit/>
          </a:bodyPr>
          <a:lstStyle/>
          <a:p>
            <a:r>
              <a:rPr lang="en-US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Clean intermediate files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3DB3102-624D-EF42-B03A-1B38C48314EC}"/>
              </a:ext>
            </a:extLst>
          </p:cNvPr>
          <p:cNvSpPr txBox="1"/>
          <p:nvPr/>
        </p:nvSpPr>
        <p:spPr>
          <a:xfrm>
            <a:off x="351264" y="1489561"/>
            <a:ext cx="8487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Save your desired plots somewhere else before cleaning up all intermediate files using: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bash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folder_clean.sh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will delete all </a:t>
            </a:r>
            <a:r>
              <a:rPr lang="en-US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job-specific folders 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under the master directory making a clean space for next job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579925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3DB3102-624D-EF42-B03A-1B38C48314EC}"/>
              </a:ext>
            </a:extLst>
          </p:cNvPr>
          <p:cNvSpPr txBox="1"/>
          <p:nvPr/>
        </p:nvSpPr>
        <p:spPr>
          <a:xfrm>
            <a:off x="714679" y="2450854"/>
            <a:ext cx="7585259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Hands-on session</a:t>
            </a:r>
          </a:p>
          <a:p>
            <a:endParaRPr 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more info, go to:</a:t>
            </a:r>
          </a:p>
          <a:p>
            <a:r>
              <a:rPr lang="en-US" dirty="0">
                <a:hlinkClick r:id="rId2"/>
              </a:rPr>
              <a:t>https://github.com/hukai916/DMS_project_v_2.5/blob/master/READEME.md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Questions and bugs send to Kai: hukai916@gmail.com</a:t>
            </a:r>
          </a:p>
        </p:txBody>
      </p:sp>
    </p:spTree>
    <p:extLst>
      <p:ext uri="{BB962C8B-B14F-4D97-AF65-F5344CB8AC3E}">
        <p14:creationId xmlns:p14="http://schemas.microsoft.com/office/powerpoint/2010/main" val="33072917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B5AC93-A050-3248-875B-65A647D39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Agenda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443346-D726-9244-9BD3-8277C448B7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034792"/>
            <a:ext cx="7886700" cy="2788416"/>
          </a:xfrm>
        </p:spPr>
        <p:txBody>
          <a:bodyPr>
            <a:normAutofit lnSpcReduction="10000"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Deep Mutational Scanning (DMS) strategy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DMS analysis pipeline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Pipeline implementation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Setup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GUI mode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Command line mode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Examples</a:t>
            </a:r>
          </a:p>
        </p:txBody>
      </p:sp>
    </p:spTree>
    <p:extLst>
      <p:ext uri="{BB962C8B-B14F-4D97-AF65-F5344CB8AC3E}">
        <p14:creationId xmlns:p14="http://schemas.microsoft.com/office/powerpoint/2010/main" val="29751823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B5AC93-A050-3248-875B-65A647D39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449209"/>
            <a:ext cx="7886700" cy="643867"/>
          </a:xfrm>
        </p:spPr>
        <p:txBody>
          <a:bodyPr>
            <a:normAutofit/>
          </a:bodyPr>
          <a:lstStyle/>
          <a:p>
            <a:r>
              <a:rPr lang="en-US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DMS strategy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0D4955-5E91-AE40-A8CD-FE30BA423D1A}"/>
              </a:ext>
            </a:extLst>
          </p:cNvPr>
          <p:cNvSpPr txBox="1"/>
          <p:nvPr/>
        </p:nvSpPr>
        <p:spPr>
          <a:xfrm>
            <a:off x="2494505" y="5734702"/>
            <a:ext cx="6379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be leveraged to examine the fitness landscape of mutants.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5B6E600-D717-C84F-A690-1448A06D745B}"/>
              </a:ext>
            </a:extLst>
          </p:cNvPr>
          <p:cNvGrpSpPr/>
          <p:nvPr/>
        </p:nvGrpSpPr>
        <p:grpSpPr>
          <a:xfrm>
            <a:off x="1120039" y="1198585"/>
            <a:ext cx="6468416" cy="3983016"/>
            <a:chOff x="147023" y="771605"/>
            <a:chExt cx="8631217" cy="5314790"/>
          </a:xfrm>
        </p:grpSpPr>
        <p:pic>
          <p:nvPicPr>
            <p:cNvPr id="27" name="Graphic 26">
              <a:extLst>
                <a:ext uri="{FF2B5EF4-FFF2-40B4-BE49-F238E27FC236}">
                  <a16:creationId xmlns:a16="http://schemas.microsoft.com/office/drawing/2014/main" id="{D3E948E6-26C8-B344-81BF-90198BB61D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47023" y="2469835"/>
              <a:ext cx="1991573" cy="2498305"/>
            </a:xfrm>
            <a:prstGeom prst="rect">
              <a:avLst/>
            </a:prstGeom>
          </p:spPr>
        </p:pic>
        <p:pic>
          <p:nvPicPr>
            <p:cNvPr id="28" name="Graphic 27">
              <a:extLst>
                <a:ext uri="{FF2B5EF4-FFF2-40B4-BE49-F238E27FC236}">
                  <a16:creationId xmlns:a16="http://schemas.microsoft.com/office/drawing/2014/main" id="{41F372AA-4989-514B-8CE3-6B7D6A3CC4A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868373" y="2322530"/>
              <a:ext cx="2722209" cy="2792916"/>
            </a:xfrm>
            <a:prstGeom prst="rect">
              <a:avLst/>
            </a:prstGeom>
          </p:spPr>
        </p:pic>
        <p:pic>
          <p:nvPicPr>
            <p:cNvPr id="29" name="Graphic 28">
              <a:extLst>
                <a:ext uri="{FF2B5EF4-FFF2-40B4-BE49-F238E27FC236}">
                  <a16:creationId xmlns:a16="http://schemas.microsoft.com/office/drawing/2014/main" id="{0ED8118A-FF44-D04A-B290-F80D8B29C58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569101" y="771605"/>
              <a:ext cx="2404029" cy="5314790"/>
            </a:xfrm>
            <a:prstGeom prst="rect">
              <a:avLst/>
            </a:prstGeom>
          </p:spPr>
        </p:pic>
        <p:pic>
          <p:nvPicPr>
            <p:cNvPr id="30" name="Graphic 29">
              <a:extLst>
                <a:ext uri="{FF2B5EF4-FFF2-40B4-BE49-F238E27FC236}">
                  <a16:creationId xmlns:a16="http://schemas.microsoft.com/office/drawing/2014/main" id="{C8C68946-A449-E64A-B146-4DAC26584ED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951649" y="1622547"/>
              <a:ext cx="1826591" cy="35824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642882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B5AC93-A050-3248-875B-65A647D39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449209"/>
            <a:ext cx="7886700" cy="643867"/>
          </a:xfrm>
        </p:spPr>
        <p:txBody>
          <a:bodyPr>
            <a:normAutofit/>
          </a:bodyPr>
          <a:lstStyle/>
          <a:p>
            <a:r>
              <a:rPr lang="en-US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DMS analysis pipeline (with NGS data)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0D4955-5E91-AE40-A8CD-FE30BA423D1A}"/>
              </a:ext>
            </a:extLst>
          </p:cNvPr>
          <p:cNvSpPr txBox="1"/>
          <p:nvPr/>
        </p:nvSpPr>
        <p:spPr>
          <a:xfrm>
            <a:off x="3052925" y="5635070"/>
            <a:ext cx="4740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 intermediate files are shown above.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C4342C9-6650-8C4B-99B6-3E53A3D707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720" y="2842830"/>
            <a:ext cx="1330833" cy="88722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CCD0B64-57B9-EE4F-809D-4ABEBE8DB911}"/>
              </a:ext>
            </a:extLst>
          </p:cNvPr>
          <p:cNvSpPr txBox="1"/>
          <p:nvPr/>
        </p:nvSpPr>
        <p:spPr>
          <a:xfrm>
            <a:off x="966552" y="3125221"/>
            <a:ext cx="1165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data_sra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7A71658-1EEC-1447-AB25-7C21F17F6DEA}"/>
              </a:ext>
            </a:extLst>
          </p:cNvPr>
          <p:cNvSpPr txBox="1"/>
          <p:nvPr/>
        </p:nvSpPr>
        <p:spPr>
          <a:xfrm>
            <a:off x="729002" y="3875847"/>
            <a:ext cx="1640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raw NGS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fastq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F3CA1B0-7D84-E647-A935-3BE3CD6737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2430" y="2842830"/>
            <a:ext cx="1330833" cy="88722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C06C65E-621B-1049-8250-C2F5BFC85289}"/>
              </a:ext>
            </a:extLst>
          </p:cNvPr>
          <p:cNvSpPr txBox="1"/>
          <p:nvPr/>
        </p:nvSpPr>
        <p:spPr>
          <a:xfrm>
            <a:off x="2322430" y="3091035"/>
            <a:ext cx="1724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first_mapper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CC0D891-4D55-DB4D-A609-DCC155A22E83}"/>
              </a:ext>
            </a:extLst>
          </p:cNvPr>
          <p:cNvSpPr txBox="1"/>
          <p:nvPr/>
        </p:nvSpPr>
        <p:spPr>
          <a:xfrm>
            <a:off x="2364281" y="2104184"/>
            <a:ext cx="1640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raw bam files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1124E84F-C8E9-4344-8C36-48714C021D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9791" y="2840267"/>
            <a:ext cx="1330833" cy="88722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38CF228-5B8A-D941-B8D3-ED35BC56821D}"/>
              </a:ext>
            </a:extLst>
          </p:cNvPr>
          <p:cNvSpPr txBox="1"/>
          <p:nvPr/>
        </p:nvSpPr>
        <p:spPr>
          <a:xfrm>
            <a:off x="3772914" y="3099212"/>
            <a:ext cx="18075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second_mapper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D5FFC66-AFCE-D641-8DE8-262D8867F64D}"/>
              </a:ext>
            </a:extLst>
          </p:cNvPr>
          <p:cNvSpPr txBox="1"/>
          <p:nvPr/>
        </p:nvSpPr>
        <p:spPr>
          <a:xfrm>
            <a:off x="3761990" y="3873284"/>
            <a:ext cx="32506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filtered bam files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(remove queries with INDELs/unexpected mutations)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C427E9E2-85BB-A348-9A39-E59D63EB10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1092" y="2842830"/>
            <a:ext cx="1330833" cy="887222"/>
          </a:xfrm>
          <a:prstGeom prst="rect">
            <a:avLst/>
          </a:prstGeom>
          <a:noFill/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9155C5C-E4C2-D143-8E98-17FBD8209694}"/>
              </a:ext>
            </a:extLst>
          </p:cNvPr>
          <p:cNvSpPr txBox="1"/>
          <p:nvPr/>
        </p:nvSpPr>
        <p:spPr>
          <a:xfrm>
            <a:off x="5511092" y="3091035"/>
            <a:ext cx="1724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enrich_output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4D1301D-F50C-114D-992C-787EC9AA3A82}"/>
              </a:ext>
            </a:extLst>
          </p:cNvPr>
          <p:cNvSpPr txBox="1"/>
          <p:nvPr/>
        </p:nvSpPr>
        <p:spPr>
          <a:xfrm>
            <a:off x="4807352" y="1940062"/>
            <a:ext cx="32506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enrichment scores with Enrich2 (also contains count data)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F94B62F6-E8C9-0E47-BECD-FCECCC315F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8453" y="2841344"/>
            <a:ext cx="1330833" cy="887222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F17F269D-BF72-2949-B426-4A87E2F1361E}"/>
              </a:ext>
            </a:extLst>
          </p:cNvPr>
          <p:cNvSpPr txBox="1"/>
          <p:nvPr/>
        </p:nvSpPr>
        <p:spPr>
          <a:xfrm>
            <a:off x="7128452" y="3100289"/>
            <a:ext cx="18075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plot_output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35542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B5AC93-A050-3248-875B-65A647D39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449209"/>
            <a:ext cx="7886700" cy="643867"/>
          </a:xfrm>
        </p:spPr>
        <p:txBody>
          <a:bodyPr>
            <a:normAutofit/>
          </a:bodyPr>
          <a:lstStyle/>
          <a:p>
            <a:r>
              <a:rPr lang="en-US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DMS analysis pipeline setup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19E6B1-CAFA-604C-8D6A-45ABE0750A92}"/>
              </a:ext>
            </a:extLst>
          </p:cNvPr>
          <p:cNvSpPr txBox="1"/>
          <p:nvPr/>
        </p:nvSpPr>
        <p:spPr>
          <a:xfrm>
            <a:off x="4025412" y="1207477"/>
            <a:ext cx="3911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Tested on MacOS 10.15.1 (Catalina).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3DB3102-624D-EF42-B03A-1B38C48314EC}"/>
              </a:ext>
            </a:extLst>
          </p:cNvPr>
          <p:cNvSpPr txBox="1"/>
          <p:nvPr/>
        </p:nvSpPr>
        <p:spPr>
          <a:xfrm>
            <a:off x="628649" y="1934308"/>
            <a:ext cx="738993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   Make sure Anaconda3 is installed: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https://www.anaconda.com/distribution/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  Download the GitHub repo: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https://github.com/hukai916/DMS_project_v_2.5/archive/master.zip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  Unzip the zip file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  Navigate to the ‘script’ folder using Terminal</a:t>
            </a:r>
          </a:p>
          <a:p>
            <a:pPr marL="342900" indent="-342900">
              <a:buAutoNum type="arabicPeriod" startAt="4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Under ‘script’ folder, do: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bash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setup.sh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15566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B5AC93-A050-3248-875B-65A647D39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449209"/>
            <a:ext cx="7886700" cy="643867"/>
          </a:xfrm>
        </p:spPr>
        <p:txBody>
          <a:bodyPr>
            <a:normAutofit/>
          </a:bodyPr>
          <a:lstStyle/>
          <a:p>
            <a:r>
              <a:rPr lang="en-US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DMS analysis -- GUI mode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3DB3102-624D-EF42-B03A-1B38C48314EC}"/>
              </a:ext>
            </a:extLst>
          </p:cNvPr>
          <p:cNvSpPr txBox="1"/>
          <p:nvPr/>
        </p:nvSpPr>
        <p:spPr>
          <a:xfrm>
            <a:off x="351692" y="2967353"/>
            <a:ext cx="354175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Under ‘script’ folder, do: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bash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gui.sh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  Fill in the required information and click ‘submit’ button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(Don’t put ‘-’ into ‘Assay name’)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891B8C-A134-0142-B6F4-4E37C4DC43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0679" y="1286617"/>
            <a:ext cx="4323328" cy="483880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1F9644C-6C42-EC45-8164-749676075B0A}"/>
              </a:ext>
            </a:extLst>
          </p:cNvPr>
          <p:cNvSpPr/>
          <p:nvPr/>
        </p:nvSpPr>
        <p:spPr>
          <a:xfrm>
            <a:off x="4010679" y="1286617"/>
            <a:ext cx="4323328" cy="4838801"/>
          </a:xfrm>
          <a:prstGeom prst="rect">
            <a:avLst/>
          </a:prstGeom>
          <a:noFill/>
          <a:ln w="254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7454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B5AC93-A050-3248-875B-65A647D39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449209"/>
            <a:ext cx="7886700" cy="643867"/>
          </a:xfrm>
        </p:spPr>
        <p:txBody>
          <a:bodyPr>
            <a:normAutofit/>
          </a:bodyPr>
          <a:lstStyle/>
          <a:p>
            <a:r>
              <a:rPr lang="en-US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DMS analysis -- Command line mode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3DB3102-624D-EF42-B03A-1B38C48314EC}"/>
              </a:ext>
            </a:extLst>
          </p:cNvPr>
          <p:cNvSpPr txBox="1"/>
          <p:nvPr/>
        </p:nvSpPr>
        <p:spPr>
          <a:xfrm>
            <a:off x="125394" y="1116522"/>
            <a:ext cx="39964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Under ‘script’ folder, do: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bash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wrapper.sh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-c=../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config_file.txt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2EDC3DD-FC39-5A46-B6E9-1BAEBF1514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98" y="2053466"/>
            <a:ext cx="9120803" cy="419493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B19B294-0B6D-DD4D-84E1-3FDE4F6548DD}"/>
              </a:ext>
            </a:extLst>
          </p:cNvPr>
          <p:cNvSpPr txBox="1"/>
          <p:nvPr/>
        </p:nvSpPr>
        <p:spPr>
          <a:xfrm>
            <a:off x="4268950" y="6354347"/>
            <a:ext cx="4030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example configuration file.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5BDA840-989A-1345-AAE7-0225541279F9}"/>
              </a:ext>
            </a:extLst>
          </p:cNvPr>
          <p:cNvSpPr/>
          <p:nvPr/>
        </p:nvSpPr>
        <p:spPr>
          <a:xfrm>
            <a:off x="2057400" y="5588000"/>
            <a:ext cx="431800" cy="36830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4090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B5AC93-A050-3248-875B-65A647D39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449209"/>
            <a:ext cx="7886700" cy="643867"/>
          </a:xfrm>
        </p:spPr>
        <p:txBody>
          <a:bodyPr>
            <a:normAutofit/>
          </a:bodyPr>
          <a:lstStyle/>
          <a:p>
            <a:r>
              <a:rPr lang="en-US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DMS analysis -- Example1 (AuF_pool3)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3DB3102-624D-EF42-B03A-1B38C48314EC}"/>
              </a:ext>
            </a:extLst>
          </p:cNvPr>
          <p:cNvSpPr txBox="1"/>
          <p:nvPr/>
        </p:nvSpPr>
        <p:spPr>
          <a:xfrm>
            <a:off x="351265" y="1489561"/>
            <a:ext cx="5401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4 target mutation sites on one amplicon: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0D4538-117E-F443-8523-CDFE8A69D6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2002409"/>
            <a:ext cx="6180221" cy="1168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AB4F271-E3CC-CD4B-A78A-44FA040C4254}"/>
              </a:ext>
            </a:extLst>
          </p:cNvPr>
          <p:cNvSpPr txBox="1"/>
          <p:nvPr/>
        </p:nvSpPr>
        <p:spPr>
          <a:xfrm>
            <a:off x="351264" y="3429000"/>
            <a:ext cx="5401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 (aa-based plot):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121C34D-56A4-8A42-A358-686F435B9D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6200" y="3843391"/>
            <a:ext cx="5486400" cy="2565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9278085-C4B1-1A44-8F0E-00A41D3E122E}"/>
              </a:ext>
            </a:extLst>
          </p:cNvPr>
          <p:cNvSpPr txBox="1"/>
          <p:nvPr/>
        </p:nvSpPr>
        <p:spPr>
          <a:xfrm>
            <a:off x="6388100" y="4525926"/>
            <a:ext cx="2641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Red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enriched</a:t>
            </a:r>
          </a:p>
          <a:p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Blue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depleted</a:t>
            </a:r>
          </a:p>
          <a:p>
            <a:r>
              <a:rPr lang="en-US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Dark Blue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total depletion</a:t>
            </a:r>
          </a:p>
          <a:p>
            <a:r>
              <a:rPr lang="en-US" b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not enough data</a:t>
            </a:r>
          </a:p>
        </p:txBody>
      </p:sp>
    </p:spTree>
    <p:extLst>
      <p:ext uri="{BB962C8B-B14F-4D97-AF65-F5344CB8AC3E}">
        <p14:creationId xmlns:p14="http://schemas.microsoft.com/office/powerpoint/2010/main" val="1759180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B5AC93-A050-3248-875B-65A647D39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449209"/>
            <a:ext cx="7886700" cy="643867"/>
          </a:xfrm>
        </p:spPr>
        <p:txBody>
          <a:bodyPr>
            <a:normAutofit/>
          </a:bodyPr>
          <a:lstStyle/>
          <a:p>
            <a:r>
              <a:rPr lang="en-US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DMS analysis -- Example1 (AuF_pool3)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B4F271-E3CC-CD4B-A78A-44FA040C4254}"/>
              </a:ext>
            </a:extLst>
          </p:cNvPr>
          <p:cNvSpPr txBox="1"/>
          <p:nvPr/>
        </p:nvSpPr>
        <p:spPr>
          <a:xfrm>
            <a:off x="1007482" y="4395499"/>
            <a:ext cx="7129036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Something seems wrong with site 334? 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Check count file: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enrich_output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aa_tsv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/AuF_40_Pool3_1000_1002_GAT.tsv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121C34D-56A4-8A42-A358-686F435B9D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860" y="1515725"/>
            <a:ext cx="5486400" cy="25654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DACC296-44B7-CE42-9C1B-C666C1EFEC09}"/>
              </a:ext>
            </a:extLst>
          </p:cNvPr>
          <p:cNvSpPr/>
          <p:nvPr/>
        </p:nvSpPr>
        <p:spPr>
          <a:xfrm>
            <a:off x="1007482" y="5609757"/>
            <a:ext cx="78867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https://github.com/hukai916/DMS_project_v_2.5/blob/master/result_example/job1/enrich2_output/aa_tsv/AuF_40_Pool3_1000_1002_GAT.tsv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29065B8-7644-9544-99BE-32DD72CA8695}"/>
              </a:ext>
            </a:extLst>
          </p:cNvPr>
          <p:cNvSpPr txBox="1"/>
          <p:nvPr/>
        </p:nvSpPr>
        <p:spPr>
          <a:xfrm>
            <a:off x="6000260" y="2198260"/>
            <a:ext cx="2641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Red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enriched</a:t>
            </a:r>
          </a:p>
          <a:p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Blue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depleted</a:t>
            </a:r>
          </a:p>
          <a:p>
            <a:r>
              <a:rPr lang="en-US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Dark Blue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total depletion</a:t>
            </a:r>
          </a:p>
          <a:p>
            <a:r>
              <a:rPr lang="en-US" b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not enough data</a:t>
            </a:r>
          </a:p>
        </p:txBody>
      </p:sp>
    </p:spTree>
    <p:extLst>
      <p:ext uri="{BB962C8B-B14F-4D97-AF65-F5344CB8AC3E}">
        <p14:creationId xmlns:p14="http://schemas.microsoft.com/office/powerpoint/2010/main" val="19881573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151</TotalTime>
  <Words>588</Words>
  <Application>Microsoft Macintosh PowerPoint</Application>
  <PresentationFormat>On-screen Show (4:3)</PresentationFormat>
  <Paragraphs>85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Times New Roman</vt:lpstr>
      <vt:lpstr>Office Theme</vt:lpstr>
      <vt:lpstr>DMS data analysis</vt:lpstr>
      <vt:lpstr>Agenda</vt:lpstr>
      <vt:lpstr>DMS strategy</vt:lpstr>
      <vt:lpstr>DMS analysis pipeline (with NGS data)</vt:lpstr>
      <vt:lpstr>DMS analysis pipeline setup</vt:lpstr>
      <vt:lpstr>DMS analysis -- GUI mode</vt:lpstr>
      <vt:lpstr>DMS analysis -- Command line mode</vt:lpstr>
      <vt:lpstr>DMS analysis -- Example1 (AuF_pool3)</vt:lpstr>
      <vt:lpstr>DMS analysis -- Example1 (AuF_pool3)</vt:lpstr>
      <vt:lpstr>DMS analysis -- Example2 (AuF_pool4)</vt:lpstr>
      <vt:lpstr>Other features</vt:lpstr>
      <vt:lpstr>Clean intermediate files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DMS data analysis</dc:title>
  <dc:creator>Hu Kai</dc:creator>
  <cp:lastModifiedBy>Hu Kai</cp:lastModifiedBy>
  <cp:revision>50</cp:revision>
  <dcterms:created xsi:type="dcterms:W3CDTF">2019-12-05T01:36:32Z</dcterms:created>
  <dcterms:modified xsi:type="dcterms:W3CDTF">2019-12-05T04:07:46Z</dcterms:modified>
</cp:coreProperties>
</file>